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0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C07A0-DF04-4DD0-8918-E93677D2932C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29928-A11C-4508-9D21-C8A406E2E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095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B1c 10</a:t>
            </a:r>
            <a:r>
              <a:rPr lang="nl-NL" baseline="0" dirty="0" smtClean="0"/>
              <a:t> okt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322C-500C-4DF2-A874-8CE988538A8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55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227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0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5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065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891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610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32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45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440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026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22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19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fmelis.nl/woordsoort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5661248"/>
          </a:xfrm>
        </p:spPr>
        <p:txBody>
          <a:bodyPr>
            <a:noAutofit/>
          </a:bodyPr>
          <a:lstStyle/>
          <a:p>
            <a:r>
              <a:rPr lang="nl-NL" sz="2400" dirty="0" smtClean="0"/>
              <a:t>Zelfstandig </a:t>
            </a:r>
            <a:r>
              <a:rPr lang="nl-NL" sz="2400" dirty="0"/>
              <a:t>werkwoord: </a:t>
            </a:r>
            <a:r>
              <a:rPr lang="nl-NL" sz="2400" dirty="0" smtClean="0"/>
              <a:t> </a:t>
            </a:r>
            <a:r>
              <a:rPr lang="nl-NL" sz="2400" i="1" dirty="0" smtClean="0"/>
              <a:t>Ik </a:t>
            </a:r>
            <a:r>
              <a:rPr lang="nl-NL" sz="2400" i="1" dirty="0"/>
              <a:t>doe, ik loop, ik </a:t>
            </a:r>
            <a:r>
              <a:rPr lang="nl-NL" sz="2400" i="1" dirty="0" err="1"/>
              <a:t>ga.</a:t>
            </a:r>
            <a:r>
              <a:rPr lang="nl-NL" sz="2400" i="1" dirty="0"/>
              <a:t> </a:t>
            </a:r>
          </a:p>
          <a:p>
            <a:r>
              <a:rPr lang="nl-NL" sz="2400" dirty="0" smtClean="0"/>
              <a:t>Hulpwerkwoord</a:t>
            </a:r>
            <a:r>
              <a:rPr lang="nl-NL" sz="2400" dirty="0"/>
              <a:t>:  </a:t>
            </a:r>
            <a:r>
              <a:rPr lang="nl-NL" sz="2400" i="1" dirty="0"/>
              <a:t>Ik </a:t>
            </a:r>
            <a:r>
              <a:rPr lang="nl-NL" sz="2400" i="1" u="sng" dirty="0"/>
              <a:t>ga</a:t>
            </a:r>
            <a:r>
              <a:rPr lang="nl-NL" sz="2400" i="1" dirty="0"/>
              <a:t> lopen, ik </a:t>
            </a:r>
            <a:r>
              <a:rPr lang="nl-NL" sz="2400" i="1" u="sng" dirty="0"/>
              <a:t>wil</a:t>
            </a:r>
            <a:r>
              <a:rPr lang="nl-NL" sz="2400" i="1" dirty="0"/>
              <a:t> fietsen, ik </a:t>
            </a:r>
            <a:r>
              <a:rPr lang="nl-NL" sz="2400" i="1" u="sng" dirty="0"/>
              <a:t>word</a:t>
            </a:r>
            <a:r>
              <a:rPr lang="nl-NL" sz="2400" i="1" dirty="0"/>
              <a:t> </a:t>
            </a:r>
            <a:r>
              <a:rPr lang="nl-NL" sz="2400" i="1" dirty="0" smtClean="0"/>
              <a:t>geslagen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Een enkelvoudige zin bevat altijd één zelfstandig </a:t>
            </a:r>
            <a:r>
              <a:rPr lang="nl-NL" sz="2400" dirty="0" smtClean="0"/>
              <a:t>werkwoord 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(</a:t>
            </a:r>
            <a:r>
              <a:rPr lang="nl-NL" sz="2000" dirty="0" smtClean="0"/>
              <a:t>of een koppelwerkwoord, maar dat hoef je nog niet te weten) </a:t>
            </a:r>
          </a:p>
          <a:p>
            <a:r>
              <a:rPr lang="nl-NL" sz="2400" dirty="0" smtClean="0"/>
              <a:t>De </a:t>
            </a:r>
            <a:r>
              <a:rPr lang="nl-NL" sz="2400" dirty="0"/>
              <a:t>andere werkwoorden zijn </a:t>
            </a:r>
            <a:r>
              <a:rPr lang="nl-NL" sz="2400" dirty="0" smtClean="0"/>
              <a:t>hulpwerkwoorden. </a:t>
            </a:r>
            <a:endParaRPr lang="nl-NL" sz="2400" dirty="0"/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Ik ben gaan lopen </a:t>
            </a:r>
            <a:r>
              <a:rPr lang="nl-NL" sz="2400" dirty="0"/>
              <a:t>                  </a:t>
            </a:r>
            <a:r>
              <a:rPr lang="nl-NL" sz="2400" b="1" dirty="0"/>
              <a:t> </a:t>
            </a:r>
            <a:endParaRPr lang="nl-NL" sz="2400" b="1" dirty="0" smtClean="0"/>
          </a:p>
          <a:p>
            <a:pPr marL="0" indent="0">
              <a:buNone/>
            </a:pPr>
            <a:r>
              <a:rPr lang="nl-NL" sz="2400" b="1" dirty="0" smtClean="0"/>
              <a:t>	</a:t>
            </a:r>
            <a:r>
              <a:rPr lang="nl-NL" sz="2400" b="1" dirty="0" smtClean="0">
                <a:sym typeface="Wingdings" panose="05000000000000000000" pitchFamily="2" charset="2"/>
              </a:rPr>
              <a:t> </a:t>
            </a:r>
            <a:r>
              <a:rPr lang="nl-NL" sz="2400" dirty="0"/>
              <a:t> </a:t>
            </a:r>
            <a:r>
              <a:rPr lang="nl-NL" sz="2400" u="sng" dirty="0"/>
              <a:t>ben</a:t>
            </a:r>
            <a:r>
              <a:rPr lang="nl-NL" sz="2400" dirty="0"/>
              <a:t> en</a:t>
            </a:r>
            <a:r>
              <a:rPr lang="nl-NL" sz="2400" u="sng" dirty="0"/>
              <a:t> gaan</a:t>
            </a:r>
            <a:r>
              <a:rPr lang="nl-NL" sz="2400" dirty="0"/>
              <a:t> zijn </a:t>
            </a:r>
            <a:r>
              <a:rPr lang="nl-NL" sz="2400" u="sng" dirty="0"/>
              <a:t>hulpwerkwoorden</a:t>
            </a:r>
            <a:r>
              <a:rPr lang="nl-NL" sz="2400" dirty="0"/>
              <a:t> (</a:t>
            </a:r>
            <a:r>
              <a:rPr lang="nl-NL" sz="2400" dirty="0" err="1"/>
              <a:t>hww</a:t>
            </a:r>
            <a:r>
              <a:rPr lang="nl-NL" sz="2400" dirty="0"/>
              <a:t>) </a:t>
            </a:r>
            <a:r>
              <a:rPr lang="nl-NL" sz="2400" dirty="0" smtClean="0"/>
              <a:t> </a:t>
            </a:r>
            <a:r>
              <a:rPr lang="nl-NL" sz="2400" dirty="0"/>
              <a:t>    </a:t>
            </a:r>
            <a:endParaRPr lang="nl-NL" sz="2400" dirty="0" smtClean="0"/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/>
              <a:t> </a:t>
            </a:r>
            <a:r>
              <a:rPr lang="nl-NL" sz="2400" dirty="0" smtClean="0">
                <a:sym typeface="Wingdings" panose="05000000000000000000" pitchFamily="2" charset="2"/>
              </a:rPr>
              <a:t> </a:t>
            </a:r>
            <a:r>
              <a:rPr lang="nl-NL" sz="2400" u="sng" dirty="0" smtClean="0"/>
              <a:t>lopen</a:t>
            </a:r>
            <a:r>
              <a:rPr lang="nl-NL" sz="2400" dirty="0"/>
              <a:t> is een </a:t>
            </a:r>
            <a:r>
              <a:rPr lang="nl-NL" sz="2400" u="sng" dirty="0"/>
              <a:t>zelfstandig werkwoord</a:t>
            </a:r>
            <a:r>
              <a:rPr lang="nl-NL" sz="2400" dirty="0"/>
              <a:t> (</a:t>
            </a:r>
            <a:r>
              <a:rPr lang="nl-NL" sz="2400" dirty="0" err="1"/>
              <a:t>zww</a:t>
            </a:r>
            <a:r>
              <a:rPr lang="nl-NL" sz="2400" dirty="0" smtClean="0"/>
              <a:t>)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Op beterontleden.nl  wordt dit verschil niet geoefend! Oefeningen om het verschil in </a:t>
            </a:r>
            <a:r>
              <a:rPr lang="nl-NL" sz="2400" dirty="0" err="1" smtClean="0"/>
              <a:t>zww</a:t>
            </a:r>
            <a:r>
              <a:rPr lang="nl-NL" sz="2400" dirty="0" smtClean="0"/>
              <a:t> en </a:t>
            </a:r>
            <a:r>
              <a:rPr lang="nl-NL" sz="2400" dirty="0" err="1" smtClean="0"/>
              <a:t>hww</a:t>
            </a:r>
            <a:r>
              <a:rPr lang="nl-NL" sz="2400" dirty="0" smtClean="0"/>
              <a:t> </a:t>
            </a:r>
            <a:r>
              <a:rPr lang="nl-NL" sz="2400" smtClean="0"/>
              <a:t>te leren </a:t>
            </a:r>
            <a:r>
              <a:rPr lang="nl-NL" sz="2400" dirty="0" smtClean="0"/>
              <a:t>vind je bijvoorbeeld op: </a:t>
            </a:r>
            <a:r>
              <a:rPr lang="nl-NL" sz="2400" dirty="0"/>
              <a:t/>
            </a:r>
            <a:br>
              <a:rPr lang="nl-NL" sz="2400" dirty="0"/>
            </a:br>
            <a:r>
              <a:rPr lang="nl-NL" sz="2400" dirty="0" smtClean="0"/>
              <a:t>	</a:t>
            </a:r>
            <a:r>
              <a:rPr lang="nl-NL" sz="2400" dirty="0">
                <a:hlinkClick r:id="rId3"/>
              </a:rPr>
              <a:t> http://www.jufmelis.nl/woordsoorten</a:t>
            </a:r>
            <a:endParaRPr lang="nl-NL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  <a:solidFill>
            <a:srgbClr val="00B050">
              <a:alpha val="49000"/>
            </a:srgbClr>
          </a:solidFill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Zelfstandige en hulpwerkwoorden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883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</Words>
  <Application>Microsoft Office PowerPoint</Application>
  <PresentationFormat>Diavoorstelling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Zelfstandige en hulpwerkwoorden</vt:lpstr>
    </vt:vector>
  </TitlesOfParts>
  <Company>Marnix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Vervoegingen van het werkwoord</dc:title>
  <dc:creator>Jan van Deutekom (DJ)</dc:creator>
  <cp:lastModifiedBy>Jan van Deutekom (DJ)</cp:lastModifiedBy>
  <cp:revision>5</cp:revision>
  <dcterms:created xsi:type="dcterms:W3CDTF">2014-11-05T15:24:13Z</dcterms:created>
  <dcterms:modified xsi:type="dcterms:W3CDTF">2014-11-05T15:41:47Z</dcterms:modified>
</cp:coreProperties>
</file>